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F645-FCEF-46FB-A2C7-DC96359E6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14D67-D5C6-4166-8DEF-11FEDE890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BD16-E920-447C-BF72-664ADD7D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817A-0405-46D1-B779-AD31A0BE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2DBD7-0BF6-413B-A20E-18C9A644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5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C637-C71A-42A5-AAEF-8D12EF70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2CA65-BD4B-468E-8C69-13567172E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AC93-8731-4F10-A217-3CC7D5C5A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98F4-5CFA-4392-96D0-863878EA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D3016-F332-4E7C-8E23-2C002629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7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E3E2C-EA95-4C61-AA23-33B9A739E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DC4FC-EF07-4857-88B0-D4DD6634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F963-0353-4786-B4F0-635F125E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84555-DAFE-44C2-8751-CC583BE2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C9E5-E76D-432A-BBF9-9303560D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4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6735-9452-4AA4-B6E0-CB22C25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5D8E-ECFE-4566-8CAC-9591B244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B4D35-9DD6-493D-B9B0-8F8C1527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D0DA0-C9B9-4546-B47F-12AF3EC7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ABC4-CCA9-4551-9356-B4BE16E5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7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887D-7688-4181-9B57-432A74A6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EAADB-D5E4-4944-A80F-663560DB3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25E4E-18E4-4611-82DE-6A382563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765EA-9F31-4F31-9471-29BF145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45F60-AA09-4B07-AB0F-8245A0BF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2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8C1D-F768-44B6-937F-3AFC1688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C1A5-AFCB-4259-B046-D0A568C77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45F1F-3E8F-4A45-ADF8-4335D7BD5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6A82F-3E42-404F-B4CF-EE884743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1B098-39C7-494F-81F9-B773D33E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787C0-5356-4F36-8CEF-AEFB475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7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E3D9-67C6-465E-A4C5-34BB9B34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3FE3-D68C-4F8A-ACC3-B440D448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33DAC-C327-4607-8DF3-0674253BC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4376D-DC15-4267-B894-462816611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7A6AC-659E-40FC-98A4-FF19C2C42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3509D-6F37-4D28-999D-0C4ACF6E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6AD09-6195-44AD-82F2-E24C674D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D598-3B5A-40DA-A41B-350C3BB5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4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4B55-8CDD-4EDD-B326-7FDFC7D0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17A4-338B-4132-9485-F53A89AC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27E91-2B1B-4D3B-BA52-1808002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C4FA5-ECAF-4902-92AE-F92DD8CC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3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DA4EB-5FD3-423F-836A-5C271832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4AD65-6F9F-4692-801E-621ADD5B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60FD-A7BC-48F3-A63C-31F174B8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0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FF21-4819-4800-9E80-D687BE68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ED55-C5CE-44C7-B105-DD635551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A026C-BB1C-4FE9-A9A3-A457629CE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B61AC-4CBF-4A84-84DA-255D0480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ED611-9276-4B9E-B1F8-CF4A4CA2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6C19-78CB-4B51-8D03-A42C85E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556-FE6E-4C68-AB7A-65A93631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1F734-C846-42C8-8BD3-40FFC58C0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C68C5-4126-4544-94B9-A62F8E4D8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881B-294F-4C56-B9F9-E5775FB1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E673A-8CD9-44C2-8776-0F4F4903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669BD-979A-4522-8716-7EB87A08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7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7B03C-A34E-4946-B494-36EB3E1A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93FF4-AFB7-4EBB-B1DB-3512CBEBB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94D4E-3756-4AC4-88FB-DD62F2F56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D9000-6C5E-4391-9809-CAB2814DC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D6527-1324-4CC0-ABA5-5DC3CF8C6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alakshmiElumalaiCts/Food_Delivery_Spring_MVC.gi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0D755-29C0-4E12-8737-767C81DBC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512" y="711200"/>
            <a:ext cx="5314968" cy="1087120"/>
          </a:xfrm>
        </p:spPr>
        <p:txBody>
          <a:bodyPr anchor="b"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Online Food Order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83819-9F51-43F7-A3DA-F44F94A25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848" y="2509520"/>
            <a:ext cx="5800632" cy="3180080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AN online application to order your favorite food. Implemented as spring MVC application. Db layers are implemented using spring data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                   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	Rajalakshmi Elumalai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		4797765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07BC1562-4642-4529-8BA4-FBF44449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3" y="720994"/>
            <a:ext cx="3177257" cy="30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9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7DC4-6D19-4AB2-A98C-A54288CA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b="1" dirty="0"/>
              <a:t>Client-Server vs REST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99F193-AB19-42E7-8317-B6B2B680036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27664744"/>
              </p:ext>
            </p:extLst>
          </p:nvPr>
        </p:nvGraphicFramePr>
        <p:xfrm>
          <a:off x="955040" y="1277656"/>
          <a:ext cx="10739119" cy="6614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673116964"/>
                    </a:ext>
                  </a:extLst>
                </a:gridCol>
                <a:gridCol w="3671934">
                  <a:extLst>
                    <a:ext uri="{9D8B030D-6E8A-4147-A177-3AD203B41FA5}">
                      <a16:colId xmlns:a16="http://schemas.microsoft.com/office/drawing/2014/main" val="508868901"/>
                    </a:ext>
                  </a:extLst>
                </a:gridCol>
                <a:gridCol w="2159906">
                  <a:extLst>
                    <a:ext uri="{9D8B030D-6E8A-4147-A177-3AD203B41FA5}">
                      <a16:colId xmlns:a16="http://schemas.microsoft.com/office/drawing/2014/main" val="3733800497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2521665205"/>
                    </a:ext>
                  </a:extLst>
                </a:gridCol>
              </a:tblGrid>
              <a:tr h="38456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Client – Server Style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74558"/>
                  </a:ext>
                </a:extLst>
              </a:tr>
              <a:tr h="37694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Pros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 marL="63458" marR="63458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16407"/>
                  </a:ext>
                </a:extLst>
              </a:tr>
              <a:tr h="12270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Centralization</a:t>
                      </a: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Entire application is controlled by server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All the requests from client are managed by the server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Overloaded Server</a:t>
                      </a: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no.of clients increased, response rate of the server gets reduced.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9750890"/>
                  </a:ext>
                </a:extLst>
              </a:tr>
              <a:tr h="872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Management</a:t>
                      </a: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Codebase or all the files are stored in a single system. So, managing files becomes easy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 robust system</a:t>
                      </a: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 may go down, when the system load is more. Then the client request to order the food cannot be completed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5159967"/>
                  </a:ext>
                </a:extLst>
              </a:tr>
              <a:tr h="31360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Scalability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It is type of layered architecture.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1. So, if like to add new food item, just add new entry into ‘food_item’ table.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2. To modify the cart feature, just work with UI layer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3.To upgrade to new versions of technology, just modify maven pom.xml file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58" marR="634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705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6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DD4BBA-1736-4303-B661-CDB71DB288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78545965"/>
              </p:ext>
            </p:extLst>
          </p:nvPr>
        </p:nvGraphicFramePr>
        <p:xfrm>
          <a:off x="883920" y="538480"/>
          <a:ext cx="9804404" cy="3434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3003797904"/>
                    </a:ext>
                  </a:extLst>
                </a:gridCol>
                <a:gridCol w="3718560">
                  <a:extLst>
                    <a:ext uri="{9D8B030D-6E8A-4147-A177-3AD203B41FA5}">
                      <a16:colId xmlns:a16="http://schemas.microsoft.com/office/drawing/2014/main" val="2104686675"/>
                    </a:ext>
                  </a:extLst>
                </a:gridCol>
                <a:gridCol w="1551943">
                  <a:extLst>
                    <a:ext uri="{9D8B030D-6E8A-4147-A177-3AD203B41FA5}">
                      <a16:colId xmlns:a16="http://schemas.microsoft.com/office/drawing/2014/main" val="832512481"/>
                    </a:ext>
                  </a:extLst>
                </a:gridCol>
                <a:gridCol w="2451101">
                  <a:extLst>
                    <a:ext uri="{9D8B030D-6E8A-4147-A177-3AD203B41FA5}">
                      <a16:colId xmlns:a16="http://schemas.microsoft.com/office/drawing/2014/main" val="576200606"/>
                    </a:ext>
                  </a:extLst>
                </a:gridCol>
              </a:tblGrid>
              <a:tr h="21317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allows only authenticated users.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enable framework supported security like Spring security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09231"/>
                  </a:ext>
                </a:extLst>
              </a:tr>
              <a:tr h="13023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Rich user interface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Can design UI more attractive by including images and graphs, media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071823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14740CD-D338-487F-957E-88E3C9A30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4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F9D42A-990A-42CB-9EB9-BA63CBD2B27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26635549"/>
              </p:ext>
            </p:extLst>
          </p:nvPr>
        </p:nvGraphicFramePr>
        <p:xfrm>
          <a:off x="843280" y="274320"/>
          <a:ext cx="11084560" cy="72775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1731">
                  <a:extLst>
                    <a:ext uri="{9D8B030D-6E8A-4147-A177-3AD203B41FA5}">
                      <a16:colId xmlns:a16="http://schemas.microsoft.com/office/drawing/2014/main" val="4035355360"/>
                    </a:ext>
                  </a:extLst>
                </a:gridCol>
                <a:gridCol w="2771731">
                  <a:extLst>
                    <a:ext uri="{9D8B030D-6E8A-4147-A177-3AD203B41FA5}">
                      <a16:colId xmlns:a16="http://schemas.microsoft.com/office/drawing/2014/main" val="2876928077"/>
                    </a:ext>
                  </a:extLst>
                </a:gridCol>
                <a:gridCol w="2770549">
                  <a:extLst>
                    <a:ext uri="{9D8B030D-6E8A-4147-A177-3AD203B41FA5}">
                      <a16:colId xmlns:a16="http://schemas.microsoft.com/office/drawing/2014/main" val="792453696"/>
                    </a:ext>
                  </a:extLst>
                </a:gridCol>
                <a:gridCol w="2770549">
                  <a:extLst>
                    <a:ext uri="{9D8B030D-6E8A-4147-A177-3AD203B41FA5}">
                      <a16:colId xmlns:a16="http://schemas.microsoft.com/office/drawing/2014/main" val="3277657744"/>
                    </a:ext>
                  </a:extLst>
                </a:gridCol>
              </a:tblGrid>
              <a:tr h="484677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REST Style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15933"/>
                  </a:ext>
                </a:extLst>
              </a:tr>
              <a:tr h="65751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Pros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 marL="40247" marR="40247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82220"/>
                  </a:ext>
                </a:extLst>
              </a:tr>
              <a:tr h="2656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Centralization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Entire application is controlled by server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Client and server logic is separated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All the requests from client are managed by the server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UI Restriction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An UI page cannot contain all kind of responses like image, media, etc.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It supports only Json and XML responses.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If an UI would like to include a resource, it can only contain the link of the resource (through HATEOAS)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extLst>
                  <a:ext uri="{0D108BD9-81ED-4DB2-BD59-A6C34878D82A}">
                    <a16:rowId xmlns:a16="http://schemas.microsoft.com/office/drawing/2014/main" val="2403631110"/>
                  </a:ext>
                </a:extLst>
              </a:tr>
              <a:tr h="20539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Scalability</a:t>
                      </a:r>
                      <a:endParaRPr lang="en-US" sz="1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Since client and server layers are separated, can include new features to UI without affecting controller and vice versa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Stateless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Since it is stateless, need to pass credential to access each page of the application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Server will not maintain the logged in user data till he is signing out.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extLst>
                  <a:ext uri="{0D108BD9-81ED-4DB2-BD59-A6C34878D82A}">
                    <a16:rowId xmlns:a16="http://schemas.microsoft.com/office/drawing/2014/main" val="4174653596"/>
                  </a:ext>
                </a:extLst>
              </a:tr>
              <a:tr h="1249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Cacheable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As client will not store data in cache, each request is directed to server, it will affect server speed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247" marR="40247" marT="0" marB="0"/>
                </a:tc>
                <a:extLst>
                  <a:ext uri="{0D108BD9-81ED-4DB2-BD59-A6C34878D82A}">
                    <a16:rowId xmlns:a16="http://schemas.microsoft.com/office/drawing/2014/main" val="621441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24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1833-4F44-460F-8048-43FD609A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/>
          <a:lstStyle/>
          <a:p>
            <a:r>
              <a:rPr lang="en-US" b="1" dirty="0"/>
              <a:t> Rationale of selecting Client-Server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CA7F-EC34-4C50-B131-7CCF180107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52880"/>
            <a:ext cx="10363826" cy="433831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Layered Architecture - Add More features</a:t>
            </a:r>
          </a:p>
          <a:p>
            <a:pPr lvl="1"/>
            <a:r>
              <a:rPr lang="en-US" dirty="0"/>
              <a:t>Since client-server architecture follows layered style, In future, can add variety of food items by making entries in DB and adding few UI pages without affecting the existing code</a:t>
            </a:r>
          </a:p>
          <a:p>
            <a:pPr lvl="1"/>
            <a:r>
              <a:rPr lang="en-US" dirty="0"/>
              <a:t>As client and server are separated, modifying UI pages will not affect controller part of the application</a:t>
            </a:r>
          </a:p>
          <a:p>
            <a:r>
              <a:rPr lang="en-US" b="1" dirty="0"/>
              <a:t>Upgrading technology</a:t>
            </a:r>
          </a:p>
          <a:p>
            <a:pPr lvl="1"/>
            <a:r>
              <a:rPr lang="en-US" dirty="0"/>
              <a:t>Can easily upgrade java, spring, MySQL versions by not changing the code. Just need to update dependent jars</a:t>
            </a:r>
          </a:p>
          <a:p>
            <a:r>
              <a:rPr lang="en-US" b="1" dirty="0"/>
              <a:t>Security</a:t>
            </a:r>
          </a:p>
          <a:p>
            <a:pPr lvl="1"/>
            <a:r>
              <a:rPr lang="en-US" dirty="0"/>
              <a:t>As the architecture supports security, would like to include spring security in future</a:t>
            </a:r>
          </a:p>
          <a:p>
            <a:r>
              <a:rPr lang="en-US" b="1" dirty="0"/>
              <a:t>Rich User Interface</a:t>
            </a:r>
          </a:p>
          <a:p>
            <a:pPr lvl="1"/>
            <a:r>
              <a:rPr lang="en-US" dirty="0"/>
              <a:t>Can make application more attractive by including variety of colorful food images and can draw graph for user’s order history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5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BD63-4333-425D-A62E-59919D14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Code Compilation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10E524-7AA4-4FB6-A3EF-25CD557A05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1513" y="957264"/>
            <a:ext cx="11372850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1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F271-4AC8-48C3-81AA-A38FF7C6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515600" cy="701675"/>
          </a:xfrm>
        </p:spPr>
        <p:txBody>
          <a:bodyPr/>
          <a:lstStyle/>
          <a:p>
            <a:r>
              <a:rPr lang="en-US" b="1" dirty="0"/>
              <a:t>System Execution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A6EBC0-76F9-4A27-859A-B0EABC615E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5800" y="1392238"/>
            <a:ext cx="8280399" cy="43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E04-ABBA-4D1A-B8B7-8039763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6315"/>
          </a:xfrm>
        </p:spPr>
        <p:txBody>
          <a:bodyPr/>
          <a:lstStyle/>
          <a:p>
            <a:r>
              <a:rPr lang="en-US" b="1" dirty="0"/>
              <a:t>Registration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6D59C-2F4E-4D50-8D0D-7BFDCB20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1442720"/>
            <a:ext cx="904240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6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D78-6D0E-4DC4-8E7B-5866CA94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05780-843B-4B19-A427-B53450D10B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73189" y="2366963"/>
            <a:ext cx="644562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8A7-4645-48BB-9631-051530ED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b="1" dirty="0"/>
              <a:t>Food Menu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B890-7E6F-423F-9C9A-5932537824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03612" y="1443038"/>
            <a:ext cx="8184775" cy="43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F4F-2273-4670-AE14-208DF13C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676"/>
          </a:xfrm>
        </p:spPr>
        <p:txBody>
          <a:bodyPr/>
          <a:lstStyle/>
          <a:p>
            <a:r>
              <a:rPr lang="en-US" b="1" dirty="0"/>
              <a:t>Food Item Information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CC678-A438-486F-BFB0-A160702AD9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99236" y="1544638"/>
            <a:ext cx="7993528" cy="42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2B33-7CF9-488E-BA6F-4E8BF432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5025"/>
          </a:xfrm>
        </p:spPr>
        <p:txBody>
          <a:bodyPr/>
          <a:lstStyle/>
          <a:p>
            <a:r>
              <a:rPr lang="en-US" b="1" dirty="0"/>
              <a:t>Architecture 1- Client-Server Style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A98E0A-4DD5-41AD-904B-3AA5B8DA7A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014413"/>
            <a:ext cx="10634663" cy="5357812"/>
          </a:xfrm>
        </p:spPr>
      </p:pic>
    </p:spTree>
    <p:extLst>
      <p:ext uri="{BB962C8B-B14F-4D97-AF65-F5344CB8AC3E}">
        <p14:creationId xmlns:p14="http://schemas.microsoft.com/office/powerpoint/2010/main" val="149471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E5BF-0508-4B93-8988-7EFAA726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9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View Cart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98D2FA-DE58-4560-805F-F88A492363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70847" y="1514475"/>
            <a:ext cx="805030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16EC-4994-4765-AE37-499CCA96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7DCD5-8CF2-4BA8-91B8-8326E3966F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18509" y="2366963"/>
            <a:ext cx="8754981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8727-D71F-42BA-9148-2A72C86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B87F-5705-45CD-A322-D8F45964B6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https://github.com/RajalakshmiElumalaiCts/Food_Delivery_Spring_MVC.git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6494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1B73-A3EC-49D7-98E6-9166E4E6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b="1" dirty="0"/>
              <a:t>Client-Server Style – class diagram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A27DE-741C-4662-BF3D-CEC9DEC432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063" y="1114425"/>
            <a:ext cx="11172825" cy="5743575"/>
          </a:xfrm>
        </p:spPr>
      </p:pic>
    </p:spTree>
    <p:extLst>
      <p:ext uri="{BB962C8B-B14F-4D97-AF65-F5344CB8AC3E}">
        <p14:creationId xmlns:p14="http://schemas.microsoft.com/office/powerpoint/2010/main" val="99189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FF29-C301-457C-9B8D-381ED22E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Autofit/>
          </a:bodyPr>
          <a:lstStyle/>
          <a:p>
            <a:r>
              <a:rPr lang="en-US" sz="3600" b="1" dirty="0"/>
              <a:t>Client-Server Style – Mapping Architecture to Class diagram</a:t>
            </a:r>
            <a:endParaRPr lang="en-US" sz="3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7520CC-D804-4463-B45F-3542E7B38C7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5581574"/>
              </p:ext>
            </p:extLst>
          </p:nvPr>
        </p:nvGraphicFramePr>
        <p:xfrm>
          <a:off x="467360" y="1341120"/>
          <a:ext cx="10728960" cy="509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630">
                  <a:extLst>
                    <a:ext uri="{9D8B030D-6E8A-4147-A177-3AD203B41FA5}">
                      <a16:colId xmlns:a16="http://schemas.microsoft.com/office/drawing/2014/main" val="2335110481"/>
                    </a:ext>
                  </a:extLst>
                </a:gridCol>
                <a:gridCol w="1632867">
                  <a:extLst>
                    <a:ext uri="{9D8B030D-6E8A-4147-A177-3AD203B41FA5}">
                      <a16:colId xmlns:a16="http://schemas.microsoft.com/office/drawing/2014/main" val="205228481"/>
                    </a:ext>
                  </a:extLst>
                </a:gridCol>
                <a:gridCol w="1892199">
                  <a:extLst>
                    <a:ext uri="{9D8B030D-6E8A-4147-A177-3AD203B41FA5}">
                      <a16:colId xmlns:a16="http://schemas.microsoft.com/office/drawing/2014/main" val="3978755033"/>
                    </a:ext>
                  </a:extLst>
                </a:gridCol>
                <a:gridCol w="3120004">
                  <a:extLst>
                    <a:ext uri="{9D8B030D-6E8A-4147-A177-3AD203B41FA5}">
                      <a16:colId xmlns:a16="http://schemas.microsoft.com/office/drawing/2014/main" val="1711641543"/>
                    </a:ext>
                  </a:extLst>
                </a:gridCol>
                <a:gridCol w="3254260">
                  <a:extLst>
                    <a:ext uri="{9D8B030D-6E8A-4147-A177-3AD203B41FA5}">
                      <a16:colId xmlns:a16="http://schemas.microsoft.com/office/drawing/2014/main" val="91416588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Architecture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Source Code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423800"/>
                  </a:ext>
                </a:extLst>
              </a:tr>
              <a:tr h="4142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Enter user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register.jsp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register.jsp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028329"/>
                  </a:ext>
                </a:extLst>
              </a:tr>
              <a:tr h="8378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Call repository service to store user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RegistrationController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RegistrationController.java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933855"/>
                  </a:ext>
                </a:extLst>
              </a:tr>
              <a:tr h="4142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Stores user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UserRepository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UserRepository.java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8569885"/>
                  </a:ext>
                </a:extLst>
              </a:tr>
              <a:tr h="4142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Enter login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login.jsp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login.jsp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3953038"/>
                  </a:ext>
                </a:extLst>
              </a:tr>
              <a:tr h="6260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Gets user data from DB and verify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LoginController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LoginController.java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410771"/>
                  </a:ext>
                </a:extLst>
              </a:tr>
              <a:tr h="6260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Retrieve user data and pass back to server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UserRepository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UserRepository.java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757343"/>
                  </a:ext>
                </a:extLst>
              </a:tr>
              <a:tr h="6260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Shows available food items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food_menu.jsp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food_menu.jsp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3694529"/>
                  </a:ext>
                </a:extLst>
              </a:tr>
              <a:tr h="6260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Shows available food items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FoodMenuController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FoodMenuController.java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456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0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C1B3-5EAD-427C-AC5E-DF4ED03B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6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Client-Server Style – Mapping Architecture to Class diagram (continued..)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2B274-D97F-4B1C-B97F-E786CDDEA40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0400116"/>
              </p:ext>
            </p:extLst>
          </p:nvPr>
        </p:nvGraphicFramePr>
        <p:xfrm>
          <a:off x="995680" y="1561497"/>
          <a:ext cx="10952480" cy="5637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914">
                  <a:extLst>
                    <a:ext uri="{9D8B030D-6E8A-4147-A177-3AD203B41FA5}">
                      <a16:colId xmlns:a16="http://schemas.microsoft.com/office/drawing/2014/main" val="197747550"/>
                    </a:ext>
                  </a:extLst>
                </a:gridCol>
                <a:gridCol w="1666886">
                  <a:extLst>
                    <a:ext uri="{9D8B030D-6E8A-4147-A177-3AD203B41FA5}">
                      <a16:colId xmlns:a16="http://schemas.microsoft.com/office/drawing/2014/main" val="3844315477"/>
                    </a:ext>
                  </a:extLst>
                </a:gridCol>
                <a:gridCol w="1931619">
                  <a:extLst>
                    <a:ext uri="{9D8B030D-6E8A-4147-A177-3AD203B41FA5}">
                      <a16:colId xmlns:a16="http://schemas.microsoft.com/office/drawing/2014/main" val="170395859"/>
                    </a:ext>
                  </a:extLst>
                </a:gridCol>
                <a:gridCol w="3185004">
                  <a:extLst>
                    <a:ext uri="{9D8B030D-6E8A-4147-A177-3AD203B41FA5}">
                      <a16:colId xmlns:a16="http://schemas.microsoft.com/office/drawing/2014/main" val="2634871403"/>
                    </a:ext>
                  </a:extLst>
                </a:gridCol>
                <a:gridCol w="3322057">
                  <a:extLst>
                    <a:ext uri="{9D8B030D-6E8A-4147-A177-3AD203B41FA5}">
                      <a16:colId xmlns:a16="http://schemas.microsoft.com/office/drawing/2014/main" val="712519445"/>
                    </a:ext>
                  </a:extLst>
                </a:gridCol>
              </a:tblGrid>
              <a:tr h="4298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component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to cart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burger.jsp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burger.jsp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502596"/>
                  </a:ext>
                </a:extLst>
              </a:tr>
              <a:tr h="6394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Provide food description and price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BurgerController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BurgerController.java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3074447"/>
                  </a:ext>
                </a:extLst>
              </a:tr>
              <a:tr h="6394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View cart &amp; modify quantity, place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view_crat.jsp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view_crat.jsp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949207"/>
                  </a:ext>
                </a:extLst>
              </a:tr>
              <a:tr h="6394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Invoke DB service to persist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CartController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CartController.java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7794697"/>
                  </a:ext>
                </a:extLst>
              </a:tr>
              <a:tr h="8091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Persist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OrderRepositor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FoodRepository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OrderRepositor.java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FoodRepository.java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6015377"/>
                  </a:ext>
                </a:extLst>
              </a:tr>
              <a:tr h="6394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Confirmation with pickup time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Show_confirmation.jsp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Show_confirmation.jsp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6472876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&lt;Jsp:form action=action name&gt;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1217337"/>
                  </a:ext>
                </a:extLst>
              </a:tr>
              <a:tr h="5933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Response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Response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ModelAndView(jsp file name)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876891"/>
                  </a:ext>
                </a:extLst>
              </a:tr>
              <a:tr h="8091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Procedure 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Service and Spring Data procedure 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userService.methodname()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repository.methodname()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6754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05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2B33-7CF9-488E-BA6F-4E8BF432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43840"/>
            <a:ext cx="10515600" cy="835025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Architecture 2- Representational state transfer(REST) style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93E41D-E3D0-49D3-964E-6C34A35696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9960" y="1280160"/>
            <a:ext cx="10865803" cy="5334000"/>
          </a:xfrm>
        </p:spPr>
      </p:pic>
    </p:spTree>
    <p:extLst>
      <p:ext uri="{BB962C8B-B14F-4D97-AF65-F5344CB8AC3E}">
        <p14:creationId xmlns:p14="http://schemas.microsoft.com/office/powerpoint/2010/main" val="54136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6183-7892-44A4-AF32-4EA223B0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67359"/>
            <a:ext cx="10515600" cy="59944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REST Style – class diagram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0C237-FDB9-45C7-8005-7AB467C127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4413" y="1200150"/>
            <a:ext cx="10515600" cy="5314950"/>
          </a:xfrm>
        </p:spPr>
      </p:pic>
    </p:spTree>
    <p:extLst>
      <p:ext uri="{BB962C8B-B14F-4D97-AF65-F5344CB8AC3E}">
        <p14:creationId xmlns:p14="http://schemas.microsoft.com/office/powerpoint/2010/main" val="90672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6A4F-DC4F-48A8-A450-43E91438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REST Style – Mapping Architecture to Class diagram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E227D1-2C5D-4DD8-AB24-8DFE0803ABE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60848414"/>
              </p:ext>
            </p:extLst>
          </p:nvPr>
        </p:nvGraphicFramePr>
        <p:xfrm>
          <a:off x="838200" y="1432560"/>
          <a:ext cx="10515600" cy="49580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132">
                  <a:extLst>
                    <a:ext uri="{9D8B030D-6E8A-4147-A177-3AD203B41FA5}">
                      <a16:colId xmlns:a16="http://schemas.microsoft.com/office/drawing/2014/main" val="2370737910"/>
                    </a:ext>
                  </a:extLst>
                </a:gridCol>
                <a:gridCol w="1600397">
                  <a:extLst>
                    <a:ext uri="{9D8B030D-6E8A-4147-A177-3AD203B41FA5}">
                      <a16:colId xmlns:a16="http://schemas.microsoft.com/office/drawing/2014/main" val="2682265550"/>
                    </a:ext>
                  </a:extLst>
                </a:gridCol>
                <a:gridCol w="1854568">
                  <a:extLst>
                    <a:ext uri="{9D8B030D-6E8A-4147-A177-3AD203B41FA5}">
                      <a16:colId xmlns:a16="http://schemas.microsoft.com/office/drawing/2014/main" val="187439858"/>
                    </a:ext>
                  </a:extLst>
                </a:gridCol>
                <a:gridCol w="3057959">
                  <a:extLst>
                    <a:ext uri="{9D8B030D-6E8A-4147-A177-3AD203B41FA5}">
                      <a16:colId xmlns:a16="http://schemas.microsoft.com/office/drawing/2014/main" val="1283612530"/>
                    </a:ext>
                  </a:extLst>
                </a:gridCol>
                <a:gridCol w="3189544">
                  <a:extLst>
                    <a:ext uri="{9D8B030D-6E8A-4147-A177-3AD203B41FA5}">
                      <a16:colId xmlns:a16="http://schemas.microsoft.com/office/drawing/2014/main" val="244851325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S.No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Category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Architecture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UML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Source Code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1297019095"/>
                  </a:ext>
                </a:extLst>
              </a:tr>
              <a:tr h="4158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UI 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Enter user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register.jsp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register.jsp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263115608"/>
                  </a:ext>
                </a:extLst>
              </a:tr>
              <a:tr h="8410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Call repository service to store user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RegistrationController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RegistrationController.java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2988219209"/>
                  </a:ext>
                </a:extLst>
              </a:tr>
              <a:tr h="4158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Stores user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UserRepository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UserRepository.java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2387337819"/>
                  </a:ext>
                </a:extLst>
              </a:tr>
              <a:tr h="4158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Enter login data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login.jsp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login.jsp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486991460"/>
                  </a:ext>
                </a:extLst>
              </a:tr>
              <a:tr h="6284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Gets user data from DB and verify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LoginController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LoginController.java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1900379223"/>
                  </a:ext>
                </a:extLst>
              </a:tr>
              <a:tr h="6284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Retrieve user data and pass back to server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UserRepository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UserRepository.java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3186883658"/>
                  </a:ext>
                </a:extLst>
              </a:tr>
              <a:tr h="6284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UI 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Shows available food items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food_menu.jsp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food_menu.jsp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3929421496"/>
                  </a:ext>
                </a:extLst>
              </a:tr>
              <a:tr h="6284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Shows available food items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FoodMenuController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FoodMenuController.java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94" marR="63794" marT="0" marB="0"/>
                </a:tc>
                <a:extLst>
                  <a:ext uri="{0D108BD9-81ED-4DB2-BD59-A6C34878D82A}">
                    <a16:rowId xmlns:a16="http://schemas.microsoft.com/office/drawing/2014/main" val="2094397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74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91A2-DA32-4502-A77E-A27C95F2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REST Style – Mapping Architecture to Class diagram (continued..)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D2BA58-2C61-4BC7-9F67-272BF020659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18138173"/>
              </p:ext>
            </p:extLst>
          </p:nvPr>
        </p:nvGraphicFramePr>
        <p:xfrm>
          <a:off x="838201" y="1362075"/>
          <a:ext cx="10429239" cy="5242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453">
                  <a:extLst>
                    <a:ext uri="{9D8B030D-6E8A-4147-A177-3AD203B41FA5}">
                      <a16:colId xmlns:a16="http://schemas.microsoft.com/office/drawing/2014/main" val="62789438"/>
                    </a:ext>
                  </a:extLst>
                </a:gridCol>
                <a:gridCol w="1587252">
                  <a:extLst>
                    <a:ext uri="{9D8B030D-6E8A-4147-A177-3AD203B41FA5}">
                      <a16:colId xmlns:a16="http://schemas.microsoft.com/office/drawing/2014/main" val="2026251525"/>
                    </a:ext>
                  </a:extLst>
                </a:gridCol>
                <a:gridCol w="1839339">
                  <a:extLst>
                    <a:ext uri="{9D8B030D-6E8A-4147-A177-3AD203B41FA5}">
                      <a16:colId xmlns:a16="http://schemas.microsoft.com/office/drawing/2014/main" val="1765686911"/>
                    </a:ext>
                  </a:extLst>
                </a:gridCol>
                <a:gridCol w="3032845">
                  <a:extLst>
                    <a:ext uri="{9D8B030D-6E8A-4147-A177-3AD203B41FA5}">
                      <a16:colId xmlns:a16="http://schemas.microsoft.com/office/drawing/2014/main" val="2274008996"/>
                    </a:ext>
                  </a:extLst>
                </a:gridCol>
                <a:gridCol w="3163350">
                  <a:extLst>
                    <a:ext uri="{9D8B030D-6E8A-4147-A177-3AD203B41FA5}">
                      <a16:colId xmlns:a16="http://schemas.microsoft.com/office/drawing/2014/main" val="1071244518"/>
                    </a:ext>
                  </a:extLst>
                </a:gridCol>
              </a:tblGrid>
              <a:tr h="4244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UI component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Add to cart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burger.jsp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</a:rPr>
                        <a:t>burger.jsp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7379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Provide food description and price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BurgerController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BurgerController.java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3389123802"/>
                  </a:ext>
                </a:extLst>
              </a:tr>
              <a:tr h="8585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View cart &amp; modify quantity, place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view_crat.jsp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view_crat.jsp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2338979892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Invoke DB service to persist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CartController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CartController.java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2271529314"/>
                  </a:ext>
                </a:extLst>
              </a:tr>
              <a:tr h="5371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Persist order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OrderRepositor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FoodRepository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OrderRepositor.java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FoodRepository.java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1570189192"/>
                  </a:ext>
                </a:extLst>
              </a:tr>
              <a:tr h="6415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UI 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Confirmation with pickup time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Show_confirmation.jsp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Show_confirmation.jsp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3520428669"/>
                  </a:ext>
                </a:extLst>
              </a:tr>
              <a:tr h="3186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HTTP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HTTP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HTTP request URI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2525063860"/>
                  </a:ext>
                </a:extLst>
              </a:tr>
              <a:tr h="4244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HTTP Response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HTTP Response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JSON or XML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3874056728"/>
                  </a:ext>
                </a:extLst>
              </a:tr>
              <a:tr h="7541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Connector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Procedure 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Service and Spring Data procedure call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userService.methodname()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repository.methodname()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51" marR="65651" marT="0" marB="0"/>
                </a:tc>
                <a:extLst>
                  <a:ext uri="{0D108BD9-81ED-4DB2-BD59-A6C34878D82A}">
                    <a16:rowId xmlns:a16="http://schemas.microsoft.com/office/drawing/2014/main" val="31458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57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1044</Words>
  <Application>Microsoft Office PowerPoint</Application>
  <PresentationFormat>Widescreen</PresentationFormat>
  <Paragraphs>271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Aldhabi</vt:lpstr>
      <vt:lpstr>Arial</vt:lpstr>
      <vt:lpstr>Calibri</vt:lpstr>
      <vt:lpstr>Calibri Light</vt:lpstr>
      <vt:lpstr>Times New Roman</vt:lpstr>
      <vt:lpstr>Office Theme</vt:lpstr>
      <vt:lpstr>Online Food Order</vt:lpstr>
      <vt:lpstr>Architecture 1- Client-Server Style</vt:lpstr>
      <vt:lpstr>Client-Server Style – class diagram</vt:lpstr>
      <vt:lpstr>Client-Server Style – Mapping Architecture to Class diagram</vt:lpstr>
      <vt:lpstr>Client-Server Style – Mapping Architecture to Class diagram (continued..)</vt:lpstr>
      <vt:lpstr>Architecture 2- Representational state transfer(REST) style</vt:lpstr>
      <vt:lpstr>REST Style – class diagram</vt:lpstr>
      <vt:lpstr>REST Style – Mapping Architecture to Class diagram</vt:lpstr>
      <vt:lpstr>REST Style – Mapping Architecture to Class diagram (continued..)</vt:lpstr>
      <vt:lpstr>Client-Server vs REST architecture</vt:lpstr>
      <vt:lpstr>PowerPoint Presentation</vt:lpstr>
      <vt:lpstr>PowerPoint Presentation</vt:lpstr>
      <vt:lpstr> Rationale of selecting Client-Server Style</vt:lpstr>
      <vt:lpstr>Code Compilation</vt:lpstr>
      <vt:lpstr>System Execution</vt:lpstr>
      <vt:lpstr>Registration</vt:lpstr>
      <vt:lpstr>Login</vt:lpstr>
      <vt:lpstr>Food Menu page</vt:lpstr>
      <vt:lpstr>Food Item Information</vt:lpstr>
      <vt:lpstr>View Cart</vt:lpstr>
      <vt:lpstr>Confirmation</vt:lpstr>
      <vt:lpstr>Project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</dc:title>
  <dc:creator>Rajalakshmi Elumalai</dc:creator>
  <cp:lastModifiedBy>Rajalakshmi Elumalai</cp:lastModifiedBy>
  <cp:revision>50</cp:revision>
  <dcterms:created xsi:type="dcterms:W3CDTF">2019-04-30T17:10:00Z</dcterms:created>
  <dcterms:modified xsi:type="dcterms:W3CDTF">2019-05-01T03:52:42Z</dcterms:modified>
</cp:coreProperties>
</file>